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7" r:id="rId4"/>
    <p:sldId id="260" r:id="rId5"/>
    <p:sldId id="259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fner, Ryan" initials="SR" lastIdx="1" clrIdx="0">
    <p:extLst>
      <p:ext uri="{19B8F6BF-5375-455C-9EA6-DF929625EA0E}">
        <p15:presenceInfo xmlns:p15="http://schemas.microsoft.com/office/powerpoint/2012/main" userId="S::safner@hood.edu::365db9a9-0afa-4629-ab19-43817b7ff1e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7"/>
  </p:normalViewPr>
  <p:slideViewPr>
    <p:cSldViewPr snapToGrid="0" snapToObjects="1">
      <p:cViewPr varScale="1">
        <p:scale>
          <a:sx n="90" d="100"/>
          <a:sy n="90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C653-732E-7046-B0F6-C64239A0C307}" type="datetimeFigureOut">
              <a:rPr lang="en-US" smtClean="0"/>
              <a:t>12/3/19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06649-24D4-784B-9123-22B3C0F9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9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D06649-24D4-784B-9123-22B3C0F982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60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D06649-24D4-784B-9123-22B3C0F982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44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D06649-24D4-784B-9123-22B3C0F982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82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D06649-24D4-784B-9123-22B3C0F982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02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D06649-24D4-784B-9123-22B3C0F982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D06649-24D4-784B-9123-22B3C0F982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9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CE2F7-9958-5E48-BB20-73F2DB7F8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65E0AF-A0F9-A44A-93A3-29996FEC4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907FA-FE68-C44F-AB0B-C791DB873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612-3D50-1249-AF48-3BCA856FA8E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DF891-DF71-924D-A53F-D76BD5110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64CA6-A87D-8340-AB09-C1457D1CB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304F-B65A-384B-BA1C-2C6F77CB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6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29948-B44F-F94D-9720-CA119F7A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4820F-CAED-D046-BA64-A4A6C4846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FA33E-38EE-CB4B-87A0-03A4ABDC2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612-3D50-1249-AF48-3BCA856FA8E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FC838-9452-5346-BD0E-CC4981A82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28CE8-D86C-C94C-847B-7A4E5F0C4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304F-B65A-384B-BA1C-2C6F77CB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9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667C89-0B28-464E-89CC-7A9B78256E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B82EF-1FD2-4847-AC81-B832C6B1D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C53F4-C8E6-664B-944F-C2778DD13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612-3D50-1249-AF48-3BCA856FA8E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13B2C-3C38-DD4E-A8BE-7559EC6E5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57E57-857C-F147-98CD-2E69B6076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304F-B65A-384B-BA1C-2C6F77CB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0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69A79-F37B-CE4D-BB47-CBCBC8D2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F4A2D-7E14-C94C-841B-2BCC3B2FD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AAF4E-7E36-7441-B801-A3A8CCB83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612-3D50-1249-AF48-3BCA856FA8E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526F9-C40A-DA48-B508-A8C840B2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2571A-0062-DD4B-9786-E39DD167F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304F-B65A-384B-BA1C-2C6F77CB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019AF-3B52-1742-8B98-A8EF1DE1A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4D0C0-22AA-0948-9D22-1E8CAB18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58BC7-36B7-334D-982A-B13D9CE66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612-3D50-1249-AF48-3BCA856FA8E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7DEA0-B670-8E43-9117-9A167D70A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7CF34-2C11-594C-816D-C088F79A3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304F-B65A-384B-BA1C-2C6F77CB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8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434AC-325D-E547-9A05-17834642E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642DD-3FC8-0245-B84E-C9769F427C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0067D-D8EB-1445-8F4C-E4F3C7960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B512D-4BA0-5F43-B536-97DB1360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612-3D50-1249-AF48-3BCA856FA8E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7254DD-63C5-0E48-B239-71BA475A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75865D-3F01-3B4B-8483-293B09344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304F-B65A-384B-BA1C-2C6F77CB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2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F050A-47EA-E44F-B82D-7D3C69D2C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A5F83-E1EE-9546-9CDF-566B8C8C8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2E490-E39F-F34E-A69C-F9F93B923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2BA049-54A3-8B4D-B24E-5F744D5D3E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478B4C-1641-2A49-9D4D-DB24083FAD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89A6F1-4CF1-8842-9850-D0DC0B8C9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612-3D50-1249-AF48-3BCA856FA8E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01544D-D334-1E48-8EA4-C890DEE1B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212FDA-AAF4-0545-85FB-24360BA7F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304F-B65A-384B-BA1C-2C6F77CB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9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38194-50D3-1844-9F67-CCCE34C2A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F01BF2-92DB-DA46-98F5-788334059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612-3D50-1249-AF48-3BCA856FA8E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67546-0383-ED41-9585-4948F68A7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F60A62-D59B-8846-BDB7-FBFF08A14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304F-B65A-384B-BA1C-2C6F77CB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9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DA61AF-F023-0141-BC17-BEC8A90CE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612-3D50-1249-AF48-3BCA856FA8E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47AAEB-F579-9A47-AC68-E1BBD2012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C6379-666F-7D4E-9AE5-BF116717C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304F-B65A-384B-BA1C-2C6F77CB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3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9D09E-B155-5341-9FC3-C6A2BAA40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D2106-8833-5848-B713-95B31DA3D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AD4CB-6FEE-DC4C-82AD-6CE4ED553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9C546-BD5F-8740-A0EB-541BED34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612-3D50-1249-AF48-3BCA856FA8E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CF3D9E-E43F-9F4B-ADF4-F65ACDF8D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A7BF4-14C0-A543-B683-89737A2A0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304F-B65A-384B-BA1C-2C6F77CB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5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6F719-3ACA-8E45-B40A-E7EDB1A94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D86FDD-FEF4-914F-A6E3-369CEF992A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C6027F-2A6C-4243-AE3C-69D2AA41D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F93A85-54F8-CA43-A065-0E6B89CA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8612-3D50-1249-AF48-3BCA856FA8E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DD21A-44E6-FE4B-B525-61DFD6188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14F7F-E109-604C-A29B-DE386AC9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304F-B65A-384B-BA1C-2C6F77CB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38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7E814C-9A92-1149-9EDE-7FCEDA8FD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FD7AB-61BE-8D48-BD64-2D8419EA8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92B29-18A2-ED49-ACE9-0EEE743685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68612-3D50-1249-AF48-3BCA856FA8E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60E90-12C2-6142-B459-E43C07650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81E2A-2435-E747-9961-5EA6FA0FAB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304F-B65A-384B-BA1C-2C6F77CB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orldhappiness.report/ed/2019/#read" TargetMode="External"/><Relationship Id="rId2" Type="http://schemas.openxmlformats.org/officeDocument/2006/relationships/hyperlink" Target="http://hdr.undp.org/en/composite/HD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ata.worldjusticeproject.org/" TargetMode="External"/><Relationship Id="rId3" Type="http://schemas.openxmlformats.org/officeDocument/2006/relationships/hyperlink" Target="https://news.gallup.com/poll/224642/2017-update-americans-religion.aspx" TargetMode="External"/><Relationship Id="rId7" Type="http://schemas.openxmlformats.org/officeDocument/2006/relationships/hyperlink" Target="https://www.transparency.org/cpi201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raserinstitute.org/economic-freedom/dataset?geozone=world&amp;year=2017&amp;page=dataset&amp;min-year=2&amp;max-year=0&amp;filter=0" TargetMode="External"/><Relationship Id="rId5" Type="http://schemas.openxmlformats.org/officeDocument/2006/relationships/hyperlink" Target="https://freedomhouse.org/report/freedom-world/2018/united-states" TargetMode="External"/><Relationship Id="rId4" Type="http://schemas.openxmlformats.org/officeDocument/2006/relationships/hyperlink" Target="http://www.systemicpeace.org/polity/usa2.htm" TargetMode="External"/><Relationship Id="rId9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ec.world/en/profile/country/usa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oingbusiness.org/en/data/doing-business-score" TargetMode="External"/><Relationship Id="rId4" Type="http://schemas.openxmlformats.org/officeDocument/2006/relationships/hyperlink" Target="https://www.census.gov/foreign-trade/statistics/highlights/toppartners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66B29D6-5B17-9244-B4D9-2F7D5DB365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7555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1EBA3F-15C2-5244-A69B-D9EB31030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36120"/>
            <a:ext cx="9144000" cy="29005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Fira Sans Condensed" panose="020B0503050000020004" pitchFamily="34" charset="0"/>
                <a:ea typeface="Fira Sans" panose="020B0503050000020004" pitchFamily="34" charset="0"/>
              </a:rPr>
              <a:t>The United States of America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4AECD1-07C0-6144-B7E5-33C732EFC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10407"/>
            <a:ext cx="9144000" cy="1098395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  <a:latin typeface="Fira Sans Condensed" panose="020B0503050000020004" pitchFamily="34" charset="0"/>
              </a:rPr>
              <a:t>Ryan Safner</a:t>
            </a:r>
          </a:p>
          <a:p>
            <a:r>
              <a:rPr lang="en-US" sz="2000" dirty="0">
                <a:solidFill>
                  <a:srgbClr val="FFFFFF"/>
                </a:solidFill>
                <a:latin typeface="Fira Sans Condensed" panose="020B0503050000020004" pitchFamily="34" charset="0"/>
              </a:rPr>
              <a:t>Country Profile</a:t>
            </a:r>
            <a:br>
              <a:rPr lang="en-US" sz="2000" dirty="0">
                <a:solidFill>
                  <a:srgbClr val="FFFFFF"/>
                </a:solidFill>
                <a:latin typeface="Fira Sans Condensed" panose="020B0503050000020004" pitchFamily="34" charset="0"/>
              </a:rPr>
            </a:br>
            <a:r>
              <a:rPr lang="en-US" sz="2000" dirty="0">
                <a:solidFill>
                  <a:srgbClr val="FFFFFF"/>
                </a:solidFill>
                <a:latin typeface="Fira Sans Condensed" panose="020B0503050000020004" pitchFamily="34" charset="0"/>
              </a:rPr>
              <a:t>ECON 317</a:t>
            </a:r>
          </a:p>
        </p:txBody>
      </p:sp>
    </p:spTree>
    <p:extLst>
      <p:ext uri="{BB962C8B-B14F-4D97-AF65-F5344CB8AC3E}">
        <p14:creationId xmlns:p14="http://schemas.microsoft.com/office/powerpoint/2010/main" val="1247864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E6C5-7FA2-3F40-9A1E-9303312D6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  <a:latin typeface="Fira Sans Condensed" panose="020B0503050000020004" pitchFamily="34" charset="0"/>
              </a:rPr>
              <a:t>Historical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D2075-14EE-A543-9891-3789D19F6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Fira Sans Condensed" panose="020B0503050000020004" pitchFamily="34" charset="0"/>
              </a:rPr>
              <a:t>A former British Colony </a:t>
            </a:r>
          </a:p>
          <a:p>
            <a:pPr lvl="1"/>
            <a:r>
              <a:rPr lang="en-US" dirty="0">
                <a:latin typeface="Fira Sans Condensed" panose="020B0503050000020004" pitchFamily="34" charset="0"/>
              </a:rPr>
              <a:t>Independence July 4, 1776 – American Revolutionary War</a:t>
            </a:r>
          </a:p>
          <a:p>
            <a:r>
              <a:rPr lang="en-US" dirty="0">
                <a:latin typeface="Fira Sans Condensed" panose="020B0503050000020004" pitchFamily="34" charset="0"/>
              </a:rPr>
              <a:t>Established a constitutional presidential federal republic</a:t>
            </a:r>
          </a:p>
          <a:p>
            <a:pPr lvl="1"/>
            <a:r>
              <a:rPr lang="en-US" dirty="0">
                <a:latin typeface="Fira Sans Condensed" panose="020B0503050000020004" pitchFamily="34" charset="0"/>
              </a:rPr>
              <a:t>U.S. Constitution 1789</a:t>
            </a:r>
          </a:p>
          <a:p>
            <a:r>
              <a:rPr lang="en-US" dirty="0">
                <a:latin typeface="Fira Sans Condensed" panose="020B0503050000020004" pitchFamily="34" charset="0"/>
              </a:rPr>
              <a:t>Civil War 1861-1865 between Union and Confederate States of America</a:t>
            </a:r>
          </a:p>
          <a:p>
            <a:r>
              <a:rPr lang="en-US" dirty="0">
                <a:latin typeface="Fira Sans Condensed" panose="020B0503050000020004" pitchFamily="34" charset="0"/>
              </a:rPr>
              <a:t>Key roles in WWI and WWII</a:t>
            </a:r>
          </a:p>
          <a:p>
            <a:r>
              <a:rPr lang="en-US" dirty="0">
                <a:latin typeface="Fira Sans Condensed" panose="020B0503050000020004" pitchFamily="34" charset="0"/>
              </a:rPr>
              <a:t>Cold War vs Soviet Union</a:t>
            </a:r>
          </a:p>
          <a:p>
            <a:r>
              <a:rPr lang="en-US" dirty="0">
                <a:latin typeface="Fira Sans Condensed" panose="020B0503050000020004" pitchFamily="34" charset="0"/>
              </a:rPr>
              <a:t>Dominant power in latter 20</a:t>
            </a:r>
            <a:r>
              <a:rPr lang="en-US" baseline="30000" dirty="0">
                <a:latin typeface="Fira Sans Condensed" panose="020B0503050000020004" pitchFamily="34" charset="0"/>
              </a:rPr>
              <a:t>th</a:t>
            </a:r>
            <a:r>
              <a:rPr lang="en-US" dirty="0">
                <a:latin typeface="Fira Sans Condensed" panose="020B0503050000020004" pitchFamily="34" charset="0"/>
              </a:rPr>
              <a:t> Century</a:t>
            </a:r>
          </a:p>
          <a:p>
            <a:endParaRPr lang="en-US" dirty="0">
              <a:latin typeface="Fira Sans Condensed" panose="020B0503050000020004" pitchFamily="34" charset="0"/>
            </a:endParaRPr>
          </a:p>
          <a:p>
            <a:endParaRPr lang="en-US" dirty="0">
              <a:latin typeface="Fira Sans Condensed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975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E6C5-7FA2-3F40-9A1E-9303312D6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  <a:latin typeface="Fira Sans Condensed" panose="020B0503050000020004" pitchFamily="34" charset="0"/>
              </a:rPr>
              <a:t>Demographics</a:t>
            </a:r>
            <a:r>
              <a:rPr lang="en-US" baseline="30000" dirty="0">
                <a:latin typeface="Fira Sans Condensed" panose="020B0503050000020004" pitchFamily="34" charset="0"/>
              </a:rPr>
              <a:t>1</a:t>
            </a:r>
            <a:endParaRPr lang="en-US" dirty="0">
              <a:latin typeface="Fira Sans Condensed" panose="020B05030500000200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D2075-14EE-A543-9891-3789D19F6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Fira Sans Condensed" panose="020B0503050000020004" pitchFamily="34" charset="0"/>
              </a:rPr>
              <a:t>Population (2018): 327,167,434 (0.619% growth)</a:t>
            </a:r>
          </a:p>
          <a:p>
            <a:r>
              <a:rPr lang="en-US" dirty="0">
                <a:latin typeface="Fira Sans Condensed" panose="020B0503050000020004" pitchFamily="34" charset="0"/>
              </a:rPr>
              <a:t>HDI (2017)</a:t>
            </a:r>
            <a:r>
              <a:rPr lang="en-US" baseline="30000" dirty="0">
                <a:latin typeface="Fira Sans Condensed" panose="020B0503050000020004" pitchFamily="34" charset="0"/>
              </a:rPr>
              <a:t>2</a:t>
            </a:r>
            <a:r>
              <a:rPr lang="en-US" dirty="0">
                <a:latin typeface="Fira Sans Condensed" panose="020B0503050000020004" pitchFamily="34" charset="0"/>
              </a:rPr>
              <a:t>: 0.924 (13</a:t>
            </a:r>
            <a:r>
              <a:rPr lang="en-US" baseline="30000" dirty="0">
                <a:latin typeface="Fira Sans Condensed" panose="020B0503050000020004" pitchFamily="34" charset="0"/>
              </a:rPr>
              <a:t>th</a:t>
            </a:r>
            <a:r>
              <a:rPr lang="en-US" dirty="0">
                <a:latin typeface="Fira Sans Condensed" panose="020B0503050000020004" pitchFamily="34" charset="0"/>
              </a:rPr>
              <a:t>)</a:t>
            </a:r>
          </a:p>
          <a:p>
            <a:r>
              <a:rPr lang="en-US" dirty="0">
                <a:latin typeface="Fira Sans Condensed" panose="020B0503050000020004" pitchFamily="34" charset="0"/>
              </a:rPr>
              <a:t>Life Expectancy (2018): 78 years</a:t>
            </a:r>
          </a:p>
          <a:p>
            <a:r>
              <a:rPr lang="en-US" dirty="0">
                <a:latin typeface="Fira Sans Condensed" panose="020B0503050000020004" pitchFamily="34" charset="0"/>
              </a:rPr>
              <a:t>Happiness</a:t>
            </a:r>
            <a:r>
              <a:rPr lang="en-US" baseline="30000" dirty="0">
                <a:latin typeface="Fira Sans Condensed" panose="020B0503050000020004" pitchFamily="34" charset="0"/>
              </a:rPr>
              <a:t>3</a:t>
            </a:r>
            <a:r>
              <a:rPr lang="en-US" dirty="0">
                <a:latin typeface="Fira Sans Condensed" panose="020B0503050000020004" pitchFamily="34" charset="0"/>
              </a:rPr>
              <a:t>: 6.9/10</a:t>
            </a:r>
          </a:p>
          <a:p>
            <a:r>
              <a:rPr lang="en-US" dirty="0">
                <a:latin typeface="Fira Sans Condensed" panose="020B0503050000020004" pitchFamily="34" charset="0"/>
              </a:rPr>
              <a:t>Poverty (% less than $1.90/day): 1.2% (2018)</a:t>
            </a:r>
          </a:p>
          <a:p>
            <a:r>
              <a:rPr lang="en-US" dirty="0">
                <a:latin typeface="Fira Sans Condensed" panose="020B0503050000020004" pitchFamily="34" charset="0"/>
              </a:rPr>
              <a:t>Gini (2016): 41.5</a:t>
            </a:r>
          </a:p>
          <a:p>
            <a:pPr marL="0" indent="0">
              <a:buNone/>
            </a:pPr>
            <a:endParaRPr lang="en-US" dirty="0">
              <a:latin typeface="Fira Sans Condensed" panose="020B0503050000020004" pitchFamily="34" charset="0"/>
            </a:endParaRPr>
          </a:p>
          <a:p>
            <a:endParaRPr lang="en-US" dirty="0">
              <a:latin typeface="Fira Sans Condensed" panose="020B050305000002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3CAE56-45F0-9044-9C8F-8F40F3162B14}"/>
              </a:ext>
            </a:extLst>
          </p:cNvPr>
          <p:cNvSpPr txBox="1"/>
          <p:nvPr/>
        </p:nvSpPr>
        <p:spPr>
          <a:xfrm>
            <a:off x="-2059" y="6119336"/>
            <a:ext cx="7364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>
                <a:latin typeface="Fira Sans Condensed" panose="020B0503050000020004" pitchFamily="34" charset="0"/>
              </a:rPr>
              <a:t>1 All data (except as otherwise noted) from World Bank Development Indicators</a:t>
            </a:r>
          </a:p>
          <a:p>
            <a:r>
              <a:rPr lang="en-US" baseline="30000" dirty="0">
                <a:latin typeface="Fira Sans Condensed" panose="020B0503050000020004" pitchFamily="34" charset="0"/>
              </a:rPr>
              <a:t>2 </a:t>
            </a:r>
            <a:r>
              <a:rPr lang="en-US" baseline="30000" dirty="0">
                <a:latin typeface="Fira Sans Condensed" panose="020B0503050000020004" pitchFamily="34" charset="0"/>
                <a:hlinkClick r:id="rId2"/>
              </a:rPr>
              <a:t>U.N. HDI</a:t>
            </a:r>
            <a:endParaRPr lang="en-US" baseline="30000" dirty="0">
              <a:latin typeface="Fira Sans Condensed" panose="020B0503050000020004" pitchFamily="34" charset="0"/>
            </a:endParaRPr>
          </a:p>
          <a:p>
            <a:r>
              <a:rPr lang="en-US" baseline="30000" dirty="0">
                <a:latin typeface="Fira Sans Condensed" panose="020B0503050000020004" pitchFamily="34" charset="0"/>
              </a:rPr>
              <a:t>3 </a:t>
            </a:r>
            <a:r>
              <a:rPr lang="en-US" baseline="30000" dirty="0">
                <a:latin typeface="Fira Sans Condensed" panose="020B0503050000020004" pitchFamily="34" charset="0"/>
                <a:hlinkClick r:id="rId3"/>
              </a:rPr>
              <a:t>U.N. World Happiness Report</a:t>
            </a:r>
            <a:endParaRPr lang="en-US" baseline="30000" dirty="0">
              <a:latin typeface="Fira Sans Condensed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62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E6C5-7FA2-3F40-9A1E-9303312D6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  <a:latin typeface="Fira Sans Condensed" panose="020B0503050000020004" pitchFamily="34" charset="0"/>
              </a:rPr>
              <a:t>Institutions &amp;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D2075-14EE-A543-9891-3789D19F6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Fira Sans Condensed" panose="020B0503050000020004" pitchFamily="34" charset="0"/>
              </a:rPr>
              <a:t>Religions</a:t>
            </a:r>
            <a:r>
              <a:rPr lang="en-US" baseline="30000" dirty="0">
                <a:latin typeface="Fira Sans Condensed" panose="020B0503050000020004" pitchFamily="34" charset="0"/>
              </a:rPr>
              <a:t>1</a:t>
            </a:r>
            <a:r>
              <a:rPr lang="en-US" dirty="0">
                <a:latin typeface="Fira Sans Condensed" panose="020B0503050000020004" pitchFamily="34" charset="0"/>
              </a:rPr>
              <a:t>:</a:t>
            </a:r>
          </a:p>
          <a:p>
            <a:pPr lvl="1"/>
            <a:r>
              <a:rPr lang="en-US" dirty="0">
                <a:latin typeface="Fira Sans Condensed" panose="020B0503050000020004" pitchFamily="34" charset="0"/>
              </a:rPr>
              <a:t>No official religion</a:t>
            </a:r>
          </a:p>
          <a:p>
            <a:pPr lvl="1"/>
            <a:r>
              <a:rPr lang="en-US" dirty="0">
                <a:latin typeface="Fira Sans Condensed" panose="020B0503050000020004" pitchFamily="34" charset="0"/>
              </a:rPr>
              <a:t>73% Christian, 21.3% Unaffiliated, 2.1% Jewish, 0.8% Muslim, 2.9% Other</a:t>
            </a:r>
          </a:p>
          <a:p>
            <a:r>
              <a:rPr lang="en-US" dirty="0">
                <a:latin typeface="Fira Sans Condensed" panose="020B0503050000020004" pitchFamily="34" charset="0"/>
              </a:rPr>
              <a:t>Languages</a:t>
            </a:r>
          </a:p>
          <a:p>
            <a:pPr lvl="1"/>
            <a:r>
              <a:rPr lang="en-US" dirty="0">
                <a:latin typeface="Fira Sans Condensed" panose="020B0503050000020004" pitchFamily="34" charset="0"/>
              </a:rPr>
              <a:t>No official language (at Federal level)</a:t>
            </a:r>
          </a:p>
          <a:p>
            <a:pPr lvl="1"/>
            <a:r>
              <a:rPr lang="en-US" dirty="0">
                <a:latin typeface="Fira Sans Condensed" panose="020B0503050000020004" pitchFamily="34" charset="0"/>
              </a:rPr>
              <a:t>English</a:t>
            </a:r>
          </a:p>
          <a:p>
            <a:r>
              <a:rPr lang="en-US" dirty="0">
                <a:latin typeface="Fira Sans Condensed" panose="020B0503050000020004" pitchFamily="34" charset="0"/>
              </a:rPr>
              <a:t>Common Law legal system</a:t>
            </a:r>
          </a:p>
          <a:p>
            <a:r>
              <a:rPr lang="en-US" dirty="0">
                <a:latin typeface="Fira Sans Condensed" panose="020B0503050000020004" pitchFamily="34" charset="0"/>
              </a:rPr>
              <a:t>Polity IV</a:t>
            </a:r>
            <a:r>
              <a:rPr lang="en-US" baseline="30000" dirty="0">
                <a:latin typeface="Fira Sans Condensed" panose="020B0503050000020004" pitchFamily="34" charset="0"/>
              </a:rPr>
              <a:t>2</a:t>
            </a:r>
            <a:r>
              <a:rPr lang="en-US" dirty="0">
                <a:latin typeface="Fira Sans Condensed" panose="020B0503050000020004" pitchFamily="34" charset="0"/>
              </a:rPr>
              <a:t>: 10/10</a:t>
            </a:r>
          </a:p>
          <a:p>
            <a:r>
              <a:rPr lang="en-US" dirty="0">
                <a:latin typeface="Fira Sans Condensed" panose="020B0503050000020004" pitchFamily="34" charset="0"/>
              </a:rPr>
              <a:t>Political Freedom (Freedom House)</a:t>
            </a:r>
            <a:r>
              <a:rPr lang="en-US" baseline="30000" dirty="0">
                <a:latin typeface="Fira Sans Condensed" panose="020B0503050000020004" pitchFamily="34" charset="0"/>
              </a:rPr>
              <a:t>3</a:t>
            </a:r>
            <a:r>
              <a:rPr lang="en-US" dirty="0">
                <a:latin typeface="Fira Sans Condensed" panose="020B0503050000020004" pitchFamily="34" charset="0"/>
              </a:rPr>
              <a:t>: 86/100 – Free</a:t>
            </a:r>
          </a:p>
          <a:p>
            <a:r>
              <a:rPr lang="en-US" dirty="0">
                <a:latin typeface="Fira Sans Condensed" panose="020B0503050000020004" pitchFamily="34" charset="0"/>
              </a:rPr>
              <a:t>Economic Freedom (Fraser, 2017)</a:t>
            </a:r>
            <a:r>
              <a:rPr lang="en-US" baseline="30000" dirty="0">
                <a:latin typeface="Fira Sans Condensed" panose="020B0503050000020004" pitchFamily="34" charset="0"/>
              </a:rPr>
              <a:t>4</a:t>
            </a:r>
            <a:r>
              <a:rPr lang="en-US" dirty="0">
                <a:latin typeface="Fira Sans Condensed" panose="020B0503050000020004" pitchFamily="34" charset="0"/>
              </a:rPr>
              <a:t>: 8.19/10 (5</a:t>
            </a:r>
            <a:r>
              <a:rPr lang="en-US" baseline="30000" dirty="0">
                <a:latin typeface="Fira Sans Condensed" panose="020B0503050000020004" pitchFamily="34" charset="0"/>
              </a:rPr>
              <a:t>th</a:t>
            </a:r>
            <a:r>
              <a:rPr lang="en-US" dirty="0">
                <a:latin typeface="Fira Sans Condensed" panose="020B0503050000020004" pitchFamily="34" charset="0"/>
              </a:rPr>
              <a:t>)</a:t>
            </a:r>
          </a:p>
          <a:p>
            <a:r>
              <a:rPr lang="en-US" dirty="0">
                <a:latin typeface="Fira Sans Condensed" panose="020B0503050000020004" pitchFamily="34" charset="0"/>
              </a:rPr>
              <a:t>Corruption (2018)</a:t>
            </a:r>
            <a:r>
              <a:rPr lang="en-US" baseline="30000" dirty="0">
                <a:latin typeface="Fira Sans Condensed" panose="020B0503050000020004" pitchFamily="34" charset="0"/>
              </a:rPr>
              <a:t>5</a:t>
            </a:r>
            <a:r>
              <a:rPr lang="en-US" dirty="0">
                <a:latin typeface="Fira Sans Condensed" panose="020B0503050000020004" pitchFamily="34" charset="0"/>
              </a:rPr>
              <a:t>: 71/100 (22</a:t>
            </a:r>
            <a:r>
              <a:rPr lang="en-US" baseline="30000" dirty="0">
                <a:latin typeface="Fira Sans Condensed" panose="020B0503050000020004" pitchFamily="34" charset="0"/>
              </a:rPr>
              <a:t>nd</a:t>
            </a:r>
            <a:r>
              <a:rPr lang="en-US" dirty="0">
                <a:latin typeface="Fira Sans Condensed" panose="020B0503050000020004" pitchFamily="34" charset="0"/>
              </a:rPr>
              <a:t>)</a:t>
            </a:r>
          </a:p>
          <a:p>
            <a:r>
              <a:rPr lang="en-US" dirty="0">
                <a:latin typeface="Fira Sans Condensed" panose="020B0503050000020004" pitchFamily="34" charset="0"/>
              </a:rPr>
              <a:t>Rule of Law Score</a:t>
            </a:r>
            <a:r>
              <a:rPr lang="en-US" baseline="30000" dirty="0">
                <a:latin typeface="Fira Sans Condensed" panose="020B0503050000020004" pitchFamily="34" charset="0"/>
              </a:rPr>
              <a:t>6</a:t>
            </a:r>
            <a:r>
              <a:rPr lang="en-US" dirty="0">
                <a:latin typeface="Fira Sans Condensed" panose="020B0503050000020004" pitchFamily="34" charset="0"/>
              </a:rPr>
              <a:t>: 0.71/1.00 (20</a:t>
            </a:r>
            <a:r>
              <a:rPr lang="en-US" baseline="30000" dirty="0">
                <a:latin typeface="Fira Sans Condensed" panose="020B0503050000020004" pitchFamily="34" charset="0"/>
              </a:rPr>
              <a:t>th</a:t>
            </a:r>
            <a:r>
              <a:rPr lang="en-US" dirty="0">
                <a:latin typeface="Fira Sans Condensed" panose="020B0503050000020004" pitchFamily="34" charset="0"/>
              </a:rPr>
              <a:t>) </a:t>
            </a:r>
          </a:p>
          <a:p>
            <a:endParaRPr lang="en-US" dirty="0">
              <a:latin typeface="Fira Sans Condensed" panose="020B0503050000020004" pitchFamily="34" charset="0"/>
            </a:endParaRPr>
          </a:p>
          <a:p>
            <a:endParaRPr lang="en-US" dirty="0">
              <a:latin typeface="Fira Sans Condensed" panose="020B050305000002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3CAE56-45F0-9044-9C8F-8F40F3162B14}"/>
              </a:ext>
            </a:extLst>
          </p:cNvPr>
          <p:cNvSpPr txBox="1"/>
          <p:nvPr/>
        </p:nvSpPr>
        <p:spPr>
          <a:xfrm>
            <a:off x="0" y="5665569"/>
            <a:ext cx="736462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>
                <a:latin typeface="Fira Sans Condensed" panose="020B0503050000020004" pitchFamily="34" charset="0"/>
              </a:rPr>
              <a:t>1 </a:t>
            </a:r>
            <a:r>
              <a:rPr lang="en-US" baseline="30000" dirty="0">
                <a:latin typeface="Fira Sans Condensed" panose="020B0503050000020004" pitchFamily="34" charset="0"/>
                <a:hlinkClick r:id="rId3"/>
              </a:rPr>
              <a:t>Gallup</a:t>
            </a:r>
            <a:endParaRPr lang="en-US" baseline="30000" dirty="0">
              <a:latin typeface="Fira Sans Condensed" panose="020B0503050000020004" pitchFamily="34" charset="0"/>
            </a:endParaRPr>
          </a:p>
          <a:p>
            <a:r>
              <a:rPr lang="en-US" baseline="30000" dirty="0">
                <a:latin typeface="Fira Sans Condensed" panose="020B0503050000020004" pitchFamily="34" charset="0"/>
              </a:rPr>
              <a:t>2 </a:t>
            </a:r>
            <a:r>
              <a:rPr lang="en-US" baseline="30000" dirty="0">
                <a:latin typeface="Fira Sans Condensed" panose="020B0503050000020004" pitchFamily="34" charset="0"/>
                <a:hlinkClick r:id="rId4"/>
              </a:rPr>
              <a:t>Polity IV</a:t>
            </a:r>
            <a:br>
              <a:rPr lang="en-US" dirty="0">
                <a:latin typeface="Fira Sans Condensed" panose="020B0503050000020004" pitchFamily="34" charset="0"/>
              </a:rPr>
            </a:br>
            <a:r>
              <a:rPr lang="en-US" baseline="30000" dirty="0">
                <a:latin typeface="Fira Sans Condensed" panose="020B0503050000020004" pitchFamily="34" charset="0"/>
              </a:rPr>
              <a:t>3 </a:t>
            </a:r>
            <a:r>
              <a:rPr lang="en-US" baseline="30000" dirty="0">
                <a:latin typeface="Fira Sans Condensed" panose="020B0503050000020004" pitchFamily="34" charset="0"/>
                <a:hlinkClick r:id="rId5"/>
              </a:rPr>
              <a:t>Freedom House</a:t>
            </a:r>
            <a:endParaRPr lang="en-US" baseline="30000" dirty="0">
              <a:latin typeface="Fira Sans Condensed" panose="020B0503050000020004" pitchFamily="34" charset="0"/>
            </a:endParaRPr>
          </a:p>
          <a:p>
            <a:r>
              <a:rPr lang="en-US" baseline="30000" dirty="0">
                <a:latin typeface="Fira Sans Condensed" panose="020B0503050000020004" pitchFamily="34" charset="0"/>
              </a:rPr>
              <a:t>4 </a:t>
            </a:r>
            <a:r>
              <a:rPr lang="en-US" baseline="30000" dirty="0">
                <a:latin typeface="Fira Sans Condensed" panose="020B0503050000020004" pitchFamily="34" charset="0"/>
                <a:hlinkClick r:id="rId6"/>
              </a:rPr>
              <a:t>Fraser Institute</a:t>
            </a:r>
            <a:endParaRPr lang="en-US" baseline="30000" dirty="0">
              <a:latin typeface="Fira Sans Condensed" panose="020B0503050000020004" pitchFamily="34" charset="0"/>
            </a:endParaRPr>
          </a:p>
          <a:p>
            <a:r>
              <a:rPr lang="en-US" baseline="30000" dirty="0">
                <a:latin typeface="Fira Sans Condensed" panose="020B0503050000020004" pitchFamily="34" charset="0"/>
              </a:rPr>
              <a:t>5 </a:t>
            </a:r>
            <a:r>
              <a:rPr lang="en-US" baseline="30000" dirty="0">
                <a:latin typeface="Fira Sans Condensed" panose="020B0503050000020004" pitchFamily="34" charset="0"/>
                <a:hlinkClick r:id="rId7"/>
              </a:rPr>
              <a:t>Transparency International: CPI</a:t>
            </a:r>
            <a:endParaRPr lang="en-US" baseline="30000" dirty="0">
              <a:latin typeface="Fira Sans Condensed" panose="020B0503050000020004" pitchFamily="34" charset="0"/>
            </a:endParaRPr>
          </a:p>
          <a:p>
            <a:r>
              <a:rPr lang="en-US" baseline="30000" dirty="0">
                <a:latin typeface="Fira Sans Condensed" panose="020B0503050000020004" pitchFamily="34" charset="0"/>
              </a:rPr>
              <a:t>6 </a:t>
            </a:r>
            <a:r>
              <a:rPr lang="en-US" baseline="30000" dirty="0">
                <a:latin typeface="Fira Sans Condensed" panose="020B0503050000020004" pitchFamily="34" charset="0"/>
                <a:hlinkClick r:id="rId8"/>
              </a:rPr>
              <a:t>World Justice Project</a:t>
            </a:r>
            <a:endParaRPr lang="en-US" baseline="30000" dirty="0">
              <a:latin typeface="Fira Sans Condensed" panose="020B0503050000020004" pitchFamily="34" charset="0"/>
            </a:endParaRPr>
          </a:p>
        </p:txBody>
      </p:sp>
      <p:pic>
        <p:nvPicPr>
          <p:cNvPr id="7" name="Picture 6" descr="A large white building&#10;&#10;Description automatically generated">
            <a:extLst>
              <a:ext uri="{FF2B5EF4-FFF2-40B4-BE49-F238E27FC236}">
                <a16:creationId xmlns:a16="http://schemas.microsoft.com/office/drawing/2014/main" id="{8EF89DCB-CE46-C841-86CE-7842E6E25B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43814" y="2887565"/>
            <a:ext cx="4548186" cy="255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82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E6C5-7FA2-3F40-9A1E-9303312D6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  <a:latin typeface="Fira Sans Condensed" panose="020B0503050000020004" pitchFamily="34" charset="0"/>
              </a:rPr>
              <a:t>Economy</a:t>
            </a:r>
            <a:r>
              <a:rPr lang="en-US" baseline="30000" dirty="0">
                <a:latin typeface="Fira Sans Condensed" panose="020B0503050000020004" pitchFamily="34" charset="0"/>
              </a:rPr>
              <a:t>1</a:t>
            </a:r>
            <a:endParaRPr lang="en-US" dirty="0">
              <a:latin typeface="Fira Sans Condensed" panose="020B05030500000200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D2075-14EE-A543-9891-3789D19F6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Fira Sans Condensed" panose="020B0503050000020004" pitchFamily="34" charset="0"/>
              </a:rPr>
              <a:t>Macroeconomy</a:t>
            </a:r>
          </a:p>
          <a:p>
            <a:pPr lvl="1"/>
            <a:r>
              <a:rPr lang="en-US" dirty="0">
                <a:latin typeface="Fira Sans Condensed" panose="020B0503050000020004" pitchFamily="34" charset="0"/>
              </a:rPr>
              <a:t>GDP per capita: $62,641 (2018) (2.22% growth)</a:t>
            </a:r>
          </a:p>
          <a:p>
            <a:pPr lvl="1"/>
            <a:r>
              <a:rPr lang="en-US" dirty="0">
                <a:latin typeface="Fira Sans Condensed" panose="020B0503050000020004" pitchFamily="34" charset="0"/>
              </a:rPr>
              <a:t>Inflation: 2.44% (2018)</a:t>
            </a:r>
          </a:p>
          <a:p>
            <a:pPr lvl="1"/>
            <a:r>
              <a:rPr lang="en-US" dirty="0">
                <a:latin typeface="Fira Sans Condensed" panose="020B0503050000020004" pitchFamily="34" charset="0"/>
              </a:rPr>
              <a:t>Debt % of GDP: 99% (2016)</a:t>
            </a:r>
          </a:p>
          <a:p>
            <a:pPr lvl="1"/>
            <a:r>
              <a:rPr lang="en-US" dirty="0">
                <a:latin typeface="Fira Sans Condensed" panose="020B0503050000020004" pitchFamily="34" charset="0"/>
              </a:rPr>
              <a:t>Unemployment: 3.87% (2019)</a:t>
            </a:r>
          </a:p>
          <a:p>
            <a:r>
              <a:rPr lang="en-US" b="1" dirty="0">
                <a:latin typeface="Fira Sans Condensed" panose="020B0503050000020004" pitchFamily="34" charset="0"/>
              </a:rPr>
              <a:t>Trade</a:t>
            </a:r>
          </a:p>
          <a:p>
            <a:pPr lvl="1"/>
            <a:r>
              <a:rPr lang="en-US" dirty="0">
                <a:latin typeface="Fira Sans Condensed" panose="020B0503050000020004" pitchFamily="34" charset="0"/>
              </a:rPr>
              <a:t>Trade % of GDP: 27% (2017)</a:t>
            </a:r>
          </a:p>
          <a:p>
            <a:pPr lvl="1"/>
            <a:r>
              <a:rPr lang="en-US" dirty="0">
                <a:latin typeface="Fira Sans Condensed" panose="020B0503050000020004" pitchFamily="34" charset="0"/>
              </a:rPr>
              <a:t>Top Trade: Refined Petroleum ($74.5B), Cars ($56B), Aircraft ($54B)</a:t>
            </a:r>
            <a:r>
              <a:rPr lang="en-US" baseline="30000" dirty="0">
                <a:latin typeface="Fira Sans Condensed" panose="020B0503050000020004" pitchFamily="34" charset="0"/>
              </a:rPr>
              <a:t>2</a:t>
            </a:r>
            <a:endParaRPr lang="en-US" dirty="0">
              <a:latin typeface="Fira Sans Condensed" panose="020B0503050000020004" pitchFamily="34" charset="0"/>
            </a:endParaRPr>
          </a:p>
          <a:p>
            <a:pPr lvl="1"/>
            <a:r>
              <a:rPr lang="en-US" dirty="0">
                <a:latin typeface="Fira Sans Condensed" panose="020B0503050000020004" pitchFamily="34" charset="0"/>
              </a:rPr>
              <a:t>Top Trading partners: Mexico, Canada, China, Japan, Germany</a:t>
            </a:r>
            <a:r>
              <a:rPr lang="en-US" baseline="30000" dirty="0">
                <a:latin typeface="Fira Sans Condensed" panose="020B0503050000020004" pitchFamily="34" charset="0"/>
              </a:rPr>
              <a:t>3</a:t>
            </a:r>
          </a:p>
          <a:p>
            <a:r>
              <a:rPr lang="en-US" dirty="0">
                <a:latin typeface="Fira Sans Condensed" panose="020B0503050000020004" pitchFamily="34" charset="0"/>
              </a:rPr>
              <a:t>Ease of Doing Business (2020)</a:t>
            </a:r>
            <a:r>
              <a:rPr lang="en-US" baseline="30000" dirty="0">
                <a:latin typeface="Fira Sans Condensed" panose="020B0503050000020004" pitchFamily="34" charset="0"/>
              </a:rPr>
              <a:t>4</a:t>
            </a:r>
            <a:r>
              <a:rPr lang="en-US" dirty="0">
                <a:latin typeface="Fira Sans Condensed" panose="020B0503050000020004" pitchFamily="34" charset="0"/>
              </a:rPr>
              <a:t>: 85/100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3CAE56-45F0-9044-9C8F-8F40F3162B14}"/>
              </a:ext>
            </a:extLst>
          </p:cNvPr>
          <p:cNvSpPr txBox="1"/>
          <p:nvPr/>
        </p:nvSpPr>
        <p:spPr>
          <a:xfrm>
            <a:off x="0" y="6031210"/>
            <a:ext cx="7364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>
                <a:latin typeface="Fira Sans Condensed" panose="020B0503050000020004" pitchFamily="34" charset="0"/>
              </a:rPr>
              <a:t>1 All data (except as otherwise noted) from World Bank Development Indicators</a:t>
            </a:r>
            <a:br>
              <a:rPr lang="en-US" dirty="0">
                <a:latin typeface="Fira Sans Condensed" panose="020B0503050000020004" pitchFamily="34" charset="0"/>
              </a:rPr>
            </a:br>
            <a:r>
              <a:rPr lang="en-US" baseline="30000" dirty="0">
                <a:latin typeface="Fira Sans Condensed" panose="020B0503050000020004" pitchFamily="34" charset="0"/>
              </a:rPr>
              <a:t>2 </a:t>
            </a:r>
            <a:r>
              <a:rPr lang="en-US" baseline="30000" dirty="0">
                <a:latin typeface="Fira Sans Condensed" panose="020B0503050000020004" pitchFamily="34" charset="0"/>
                <a:hlinkClick r:id="rId3"/>
              </a:rPr>
              <a:t>Observatory of Economic Complexity </a:t>
            </a:r>
            <a:endParaRPr lang="en-US" baseline="30000" dirty="0">
              <a:latin typeface="Fira Sans Condensed" panose="020B0503050000020004" pitchFamily="34" charset="0"/>
            </a:endParaRPr>
          </a:p>
          <a:p>
            <a:r>
              <a:rPr lang="en-US" baseline="30000" dirty="0">
                <a:latin typeface="Fira Sans Condensed" panose="020B0503050000020004" pitchFamily="34" charset="0"/>
              </a:rPr>
              <a:t>3 </a:t>
            </a:r>
            <a:r>
              <a:rPr lang="en-US" baseline="30000" dirty="0">
                <a:latin typeface="Fira Sans Condensed" panose="020B0503050000020004" pitchFamily="34" charset="0"/>
                <a:hlinkClick r:id="rId4"/>
              </a:rPr>
              <a:t>US Census</a:t>
            </a:r>
            <a:endParaRPr lang="en-US" baseline="30000" dirty="0">
              <a:latin typeface="Fira Sans Condensed" panose="020B0503050000020004" pitchFamily="34" charset="0"/>
            </a:endParaRPr>
          </a:p>
          <a:p>
            <a:r>
              <a:rPr lang="en-US" baseline="30000" dirty="0">
                <a:latin typeface="Fira Sans Condensed" panose="020B0503050000020004" pitchFamily="34" charset="0"/>
              </a:rPr>
              <a:t>4 </a:t>
            </a:r>
            <a:r>
              <a:rPr lang="en-US" baseline="30000" dirty="0">
                <a:latin typeface="Fira Sans Condensed" panose="020B0503050000020004" pitchFamily="34" charset="0"/>
                <a:hlinkClick r:id="rId5"/>
              </a:rPr>
              <a:t>World Bank: Ease of Doing Business Score</a:t>
            </a:r>
            <a:endParaRPr lang="en-US" baseline="30000" dirty="0">
              <a:latin typeface="Fira Sans Condensed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82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AE4A459-A5A4-3748-9020-644CE8D85C0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651000" y="685800"/>
            <a:ext cx="8890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63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device&#10;&#10;Description automatically generated">
            <a:extLst>
              <a:ext uri="{FF2B5EF4-FFF2-40B4-BE49-F238E27FC236}">
                <a16:creationId xmlns:a16="http://schemas.microsoft.com/office/drawing/2014/main" id="{9AE4A459-A5A4-3748-9020-644CE8D85C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0" y="685800"/>
            <a:ext cx="8890000" cy="5486400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02A87386-8354-0445-AD94-DD5AF5B6CA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000" y="685800"/>
            <a:ext cx="8890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579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device&#10;&#10;Description automatically generated">
            <a:extLst>
              <a:ext uri="{FF2B5EF4-FFF2-40B4-BE49-F238E27FC236}">
                <a16:creationId xmlns:a16="http://schemas.microsoft.com/office/drawing/2014/main" id="{9AE4A459-A5A4-3748-9020-644CE8D85C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0" y="685800"/>
            <a:ext cx="8890000" cy="5486400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02A87386-8354-0445-AD94-DD5AF5B6CA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000" y="685800"/>
            <a:ext cx="8890000" cy="5486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63BEDDF-A0E5-794B-B8CA-5481E0A1B26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651000" y="685800"/>
            <a:ext cx="8890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798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374</Words>
  <Application>Microsoft Macintosh PowerPoint</Application>
  <PresentationFormat>Widescreen</PresentationFormat>
  <Paragraphs>60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Fira Sans Condensed</vt:lpstr>
      <vt:lpstr>Office Theme</vt:lpstr>
      <vt:lpstr>The United States of America</vt:lpstr>
      <vt:lpstr>Historical Overview</vt:lpstr>
      <vt:lpstr>Demographics1</vt:lpstr>
      <vt:lpstr>Institutions &amp; Culture</vt:lpstr>
      <vt:lpstr>Economy1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United States of America</dc:title>
  <dc:creator>Safner, Ryan</dc:creator>
  <cp:lastModifiedBy>Safner, Ryan</cp:lastModifiedBy>
  <cp:revision>8</cp:revision>
  <dcterms:created xsi:type="dcterms:W3CDTF">2019-12-04T02:34:45Z</dcterms:created>
  <dcterms:modified xsi:type="dcterms:W3CDTF">2019-12-04T02:57:23Z</dcterms:modified>
</cp:coreProperties>
</file>